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5" r:id="rId5"/>
    <p:sldId id="266" r:id="rId6"/>
    <p:sldId id="259" r:id="rId7"/>
    <p:sldId id="260" r:id="rId8"/>
    <p:sldId id="261" r:id="rId9"/>
    <p:sldId id="262" r:id="rId10"/>
    <p:sldId id="263" r:id="rId11"/>
    <p:sldId id="264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218" autoAdjust="0"/>
  </p:normalViewPr>
  <p:slideViewPr>
    <p:cSldViewPr>
      <p:cViewPr>
        <p:scale>
          <a:sx n="78" d="100"/>
          <a:sy n="78" d="100"/>
        </p:scale>
        <p:origin x="-924" y="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72E01-4AC9-4374-BB03-86C70C02F6EE}" type="datetimeFigureOut">
              <a:rPr lang="ru-RU" smtClean="0"/>
              <a:pPr/>
              <a:t>24.03.2014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DA0B1-226D-4894-8212-F9AF255742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72E01-4AC9-4374-BB03-86C70C02F6EE}" type="datetimeFigureOut">
              <a:rPr lang="ru-RU" smtClean="0"/>
              <a:pPr/>
              <a:t>24.03.2014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DA0B1-226D-4894-8212-F9AF255742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72E01-4AC9-4374-BB03-86C70C02F6EE}" type="datetimeFigureOut">
              <a:rPr lang="ru-RU" smtClean="0"/>
              <a:pPr/>
              <a:t>24.03.2014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DA0B1-226D-4894-8212-F9AF255742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72E01-4AC9-4374-BB03-86C70C02F6EE}" type="datetimeFigureOut">
              <a:rPr lang="ru-RU" smtClean="0"/>
              <a:pPr/>
              <a:t>24.03.2014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DA0B1-226D-4894-8212-F9AF255742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72E01-4AC9-4374-BB03-86C70C02F6EE}" type="datetimeFigureOut">
              <a:rPr lang="ru-RU" smtClean="0"/>
              <a:pPr/>
              <a:t>24.03.2014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DA0B1-226D-4894-8212-F9AF255742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72E01-4AC9-4374-BB03-86C70C02F6EE}" type="datetimeFigureOut">
              <a:rPr lang="ru-RU" smtClean="0"/>
              <a:pPr/>
              <a:t>24.03.2014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DA0B1-226D-4894-8212-F9AF255742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72E01-4AC9-4374-BB03-86C70C02F6EE}" type="datetimeFigureOut">
              <a:rPr lang="ru-RU" smtClean="0"/>
              <a:pPr/>
              <a:t>24.03.2014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DA0B1-226D-4894-8212-F9AF255742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72E01-4AC9-4374-BB03-86C70C02F6EE}" type="datetimeFigureOut">
              <a:rPr lang="ru-RU" smtClean="0"/>
              <a:pPr/>
              <a:t>24.03.2014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DA0B1-226D-4894-8212-F9AF255742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72E01-4AC9-4374-BB03-86C70C02F6EE}" type="datetimeFigureOut">
              <a:rPr lang="ru-RU" smtClean="0"/>
              <a:pPr/>
              <a:t>24.03.2014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DA0B1-226D-4894-8212-F9AF255742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72E01-4AC9-4374-BB03-86C70C02F6EE}" type="datetimeFigureOut">
              <a:rPr lang="ru-RU" smtClean="0"/>
              <a:pPr/>
              <a:t>24.03.2014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DA0B1-226D-4894-8212-F9AF255742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72E01-4AC9-4374-BB03-86C70C02F6EE}" type="datetimeFigureOut">
              <a:rPr lang="ru-RU" smtClean="0"/>
              <a:pPr/>
              <a:t>24.03.2014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DA0B1-226D-4894-8212-F9AF255742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872E01-4AC9-4374-BB03-86C70C02F6EE}" type="datetimeFigureOut">
              <a:rPr lang="ru-RU" smtClean="0"/>
              <a:pPr/>
              <a:t>24.03.2014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BDA0B1-226D-4894-8212-F9AF2557423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000108"/>
            <a:ext cx="7772400" cy="4643469"/>
          </a:xfrm>
        </p:spPr>
        <p:txBody>
          <a:bodyPr>
            <a:normAutofit/>
          </a:bodyPr>
          <a:lstStyle/>
          <a:p>
            <a:r>
              <a:rPr lang="ru-RU" sz="6600" b="1" dirty="0" smtClean="0">
                <a:solidFill>
                  <a:schemeClr val="tx2">
                    <a:lumMod val="75000"/>
                  </a:schemeClr>
                </a:solidFill>
              </a:rPr>
              <a:t>Методическая работа в школе в связи с переходом на ФГОС  ООО</a:t>
            </a:r>
            <a:endParaRPr lang="ru-RU" sz="66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785794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Итоговый этап</a:t>
            </a:r>
            <a:endParaRPr lang="ru-RU" sz="3200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000108"/>
          <a:ext cx="9144000" cy="58667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5104"/>
                <a:gridCol w="2936896"/>
                <a:gridCol w="2286000"/>
                <a:gridCol w="2286000"/>
              </a:tblGrid>
              <a:tr h="593705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Цель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Мероприятия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Особенность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Результат</a:t>
                      </a:r>
                      <a:endParaRPr lang="ru-RU" sz="2400" b="1" dirty="0"/>
                    </a:p>
                  </a:txBody>
                  <a:tcPr/>
                </a:tc>
              </a:tr>
              <a:tr h="5264187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Анализ динамики уровня</a:t>
                      </a:r>
                      <a:r>
                        <a:rPr lang="ru-RU" sz="2000" baseline="0" dirty="0" smtClean="0"/>
                        <a:t> готовности педагогов к введению ФГОС ООО.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/>
                        <a:t>Рефлексивная итоговая диагностика </a:t>
                      </a:r>
                      <a:r>
                        <a:rPr lang="ru-RU" sz="2000" baseline="0" dirty="0" smtClean="0"/>
                        <a:t>готовности педагогов к введению ФГОС ООО.</a:t>
                      </a:r>
                      <a:endParaRPr lang="ru-RU" sz="20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/>
                        <a:t>Анализ деятельности педагогов по </a:t>
                      </a:r>
                      <a:r>
                        <a:rPr lang="ru-RU" sz="2000" baseline="0" dirty="0" smtClean="0"/>
                        <a:t>введению ФГОС в 5-6 классах.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aseline="0" dirty="0" smtClean="0"/>
                        <a:t>Анализ результатов деятельности: уровень развития и качество знаний обучающихся, степень удовлетворенности родителей.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aseline="0" dirty="0" smtClean="0"/>
                        <a:t>Постановка задач на следующий учебный год.</a:t>
                      </a:r>
                      <a:endParaRPr lang="ru-RU" sz="2000" dirty="0" smtClean="0"/>
                    </a:p>
                    <a:p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Важно совместное обсуждение достижений и трудностей, а также индивидуальная работа с педагогами, направленная на развитие рефлексивной деятельности участников образовательного процесса.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Перечень педагогических достижений и затруднений. Перечень задач научно-методической</a:t>
                      </a:r>
                      <a:r>
                        <a:rPr lang="ru-RU" sz="2000" baseline="0" dirty="0" smtClean="0"/>
                        <a:t> работы на следующий год. Планы саморазвития педагога на следующий год.</a:t>
                      </a:r>
                      <a:endParaRPr lang="ru-RU" sz="2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</a:rPr>
              <a:t>Организация работы педагогов над методическими темами</a:t>
            </a:r>
            <a:endParaRPr lang="ru-RU" sz="4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4643470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Цель </a:t>
            </a:r>
            <a:r>
              <a:rPr lang="ru-RU" sz="2400" dirty="0" smtClean="0"/>
              <a:t>– систематическое повышение педагогами своего профессионального уровня</a:t>
            </a:r>
            <a:r>
              <a:rPr lang="ru-RU" dirty="0" smtClean="0"/>
              <a:t>.</a:t>
            </a:r>
          </a:p>
          <a:p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Задачи:</a:t>
            </a:r>
          </a:p>
          <a:p>
            <a:r>
              <a:rPr lang="ru-RU" sz="2400" dirty="0" smtClean="0"/>
              <a:t>совершенствование теоретических знаний педагогов;</a:t>
            </a:r>
          </a:p>
          <a:p>
            <a:r>
              <a:rPr lang="ru-RU" sz="2400" dirty="0" smtClean="0"/>
              <a:t>овладение новыми формами, методами и приемами обучения и воспитания школьников;</a:t>
            </a:r>
          </a:p>
          <a:p>
            <a:r>
              <a:rPr lang="ru-RU" sz="2400" dirty="0" smtClean="0"/>
              <a:t>изучение и внедрение в практику передового педагогического опыта, новейших достижений педагогической, психологической и других специальных наук, новых педагогических технологий;</a:t>
            </a:r>
          </a:p>
          <a:p>
            <a:r>
              <a:rPr lang="ru-RU" sz="2400" dirty="0" smtClean="0"/>
              <a:t>развитие в школе инновационных процессов.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Основные направления работы над единой методической темой ОУ: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600200"/>
            <a:ext cx="8786874" cy="5257800"/>
          </a:xfrm>
        </p:spPr>
        <p:txBody>
          <a:bodyPr>
            <a:normAutofit/>
          </a:bodyPr>
          <a:lstStyle/>
          <a:p>
            <a:r>
              <a:rPr lang="ru-RU" sz="2400" dirty="0" smtClean="0"/>
              <a:t>управление качеством образовательной системы, образовательного процесса в школе;</a:t>
            </a:r>
          </a:p>
          <a:p>
            <a:r>
              <a:rPr lang="ru-RU" sz="2400" dirty="0" smtClean="0"/>
              <a:t>оценка продуктивности педагогического и управленческого труда;</a:t>
            </a:r>
          </a:p>
          <a:p>
            <a:r>
              <a:rPr lang="ru-RU" sz="2400" dirty="0" smtClean="0"/>
              <a:t>культура педагогического туда работника образования (овладение методами НОТ, оптимизации труда, технологиями развивающего обучения и т.д.);</a:t>
            </a:r>
          </a:p>
          <a:p>
            <a:r>
              <a:rPr lang="ru-RU" sz="2400" dirty="0" smtClean="0"/>
              <a:t>создание единой информационно-образовательной среды – способ оптимизации и модернизации образования;</a:t>
            </a:r>
          </a:p>
          <a:p>
            <a:r>
              <a:rPr lang="ru-RU" sz="2400" dirty="0" smtClean="0"/>
              <a:t>совершенствование образовательного процесса на основе принципа гуманизма;</a:t>
            </a:r>
          </a:p>
          <a:p>
            <a:r>
              <a:rPr lang="ru-RU" sz="2400" dirty="0" smtClean="0"/>
              <a:t>внедрение </a:t>
            </a:r>
            <a:r>
              <a:rPr lang="ru-RU" sz="2400" dirty="0" err="1" smtClean="0"/>
              <a:t>здоровьесберегающих</a:t>
            </a:r>
            <a:r>
              <a:rPr lang="ru-RU" sz="2400" dirty="0" smtClean="0"/>
              <a:t> технологий;</a:t>
            </a:r>
          </a:p>
          <a:p>
            <a:endParaRPr lang="ru-RU" sz="2400" dirty="0" smtClean="0"/>
          </a:p>
          <a:p>
            <a:endParaRPr lang="ru-RU" sz="24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2852"/>
            <a:ext cx="9144000" cy="6715148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внедрение инновационных технологий обучения и воспитания;</a:t>
            </a:r>
          </a:p>
          <a:p>
            <a:r>
              <a:rPr lang="ru-RU" sz="2400" dirty="0" smtClean="0"/>
              <a:t>формирование оптимального учебного плана школы  с учетом уровня развития и потребностей учащихся;</a:t>
            </a:r>
          </a:p>
          <a:p>
            <a:r>
              <a:rPr lang="ru-RU" sz="2400" dirty="0" smtClean="0"/>
              <a:t>разработка системы диагностики и мониторинга с целью определения стартового уровня и дальнейшего отслеживания развития обучающихся;</a:t>
            </a:r>
          </a:p>
          <a:p>
            <a:r>
              <a:rPr lang="ru-RU" sz="2400" dirty="0" smtClean="0"/>
              <a:t>работа с педагогическими кадрами (повышение уровня дидактической подготовки, создание творческих групп);</a:t>
            </a:r>
          </a:p>
          <a:p>
            <a:r>
              <a:rPr lang="ru-RU" sz="2400" dirty="0" smtClean="0"/>
              <a:t>формирование системы диагностики интересов,  творческих возможностей и развития личности школьника и учителя как основы перевода учебного процесса в учебно-исследовательский</a:t>
            </a:r>
          </a:p>
          <a:p>
            <a:r>
              <a:rPr lang="ru-RU" sz="2400" dirty="0" smtClean="0"/>
              <a:t>совершенствование системы стимулирования творчески работающих учителей;</a:t>
            </a:r>
          </a:p>
          <a:p>
            <a:r>
              <a:rPr lang="ru-RU" sz="2400" dirty="0" smtClean="0"/>
              <a:t>выработка критериев результативности педагогов по инновационным педагогическим технологиям и системы мониторинга такой работы.</a:t>
            </a:r>
            <a:endParaRPr lang="ru-RU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Методическая работа-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214422"/>
            <a:ext cx="8643998" cy="5429288"/>
          </a:xfrm>
        </p:spPr>
        <p:txBody>
          <a:bodyPr>
            <a:noAutofit/>
          </a:bodyPr>
          <a:lstStyle/>
          <a:p>
            <a:r>
              <a:rPr lang="ru-RU" dirty="0" smtClean="0"/>
              <a:t>вид образовательной деятельности, представляющих собой совокупность мероприятий, проводимых администрацией школы и учителями в целях овладения методами и приемами учебно-воспитательной работы, творческого применения их на уроках и во внеклассной работе; поиска новых, наиболее рациональных форм и методов организации, проведения и обеспечения образовательного процесса.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Цель методической работы-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357274"/>
            <a:ext cx="8515352" cy="5500726"/>
          </a:xfrm>
        </p:spPr>
        <p:txBody>
          <a:bodyPr>
            <a:normAutofit/>
          </a:bodyPr>
          <a:lstStyle/>
          <a:p>
            <a:r>
              <a:rPr lang="ru-RU" dirty="0" smtClean="0"/>
              <a:t>рост уровня педагогического мастерства учителя и педагогического коллектива в целом, оказание действенной помощи учителям и классным руководителям в улучшении организации обучения и воспитания, обобщении и внедрении передового педагогического опыта, повышении теоретического уровня и педагогической квалификации педагогов и руководителей школы.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654032"/>
          </a:xfrm>
        </p:spPr>
        <p:txBody>
          <a:bodyPr>
            <a:noAutofit/>
          </a:bodyPr>
          <a:lstStyle/>
          <a:p>
            <a:r>
              <a:rPr lang="ru-RU" sz="3200" dirty="0" smtClean="0"/>
              <a:t>Цель ШМО – создание методической базы для успешной реализации ФГОС ООО.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142984"/>
            <a:ext cx="8715436" cy="5572164"/>
          </a:xfrm>
        </p:spPr>
        <p:txBody>
          <a:bodyPr>
            <a:normAutofit lnSpcReduction="10000"/>
          </a:bodyPr>
          <a:lstStyle/>
          <a:p>
            <a:endParaRPr lang="ru-RU" sz="2400" dirty="0" smtClean="0"/>
          </a:p>
          <a:p>
            <a:r>
              <a:rPr lang="ru-RU" sz="2400" dirty="0" smtClean="0"/>
              <a:t>Задачи ШМО:</a:t>
            </a:r>
          </a:p>
          <a:p>
            <a:r>
              <a:rPr lang="ru-RU" sz="2400" dirty="0" smtClean="0"/>
              <a:t>эффективно использовать и развивать профессиональные умения педагогов, вступающих в введение ФГОС ООО;</a:t>
            </a:r>
          </a:p>
          <a:p>
            <a:r>
              <a:rPr lang="ru-RU" sz="2400" dirty="0" smtClean="0"/>
              <a:t>изучить нормативную и методическую документацию по вопросам соответствия требованиям ФГОС ООО;</a:t>
            </a:r>
          </a:p>
          <a:p>
            <a:r>
              <a:rPr lang="ru-RU" sz="2400" dirty="0" smtClean="0"/>
              <a:t>приведение образовательной среды в соответствие с требованиями ФГОС;</a:t>
            </a:r>
          </a:p>
          <a:p>
            <a:r>
              <a:rPr lang="ru-RU" sz="2400" dirty="0" smtClean="0"/>
              <a:t>отбор содержания и составление рабочих программ по предметам с учетом особенностей ОУ, анализа авторских программ;</a:t>
            </a:r>
          </a:p>
          <a:p>
            <a:r>
              <a:rPr lang="ru-RU" sz="2400" dirty="0" smtClean="0"/>
              <a:t>организация </a:t>
            </a:r>
            <a:r>
              <a:rPr lang="ru-RU" sz="2400" dirty="0" err="1" smtClean="0"/>
              <a:t>взаимопосещения</a:t>
            </a:r>
            <a:r>
              <a:rPr lang="ru-RU" sz="2400" dirty="0" smtClean="0"/>
              <a:t> педагогами уроков в классах, работающих по новым стандартам, с последующим анализом и самоанализом уроков по формированию УУД;</a:t>
            </a:r>
          </a:p>
          <a:p>
            <a:r>
              <a:rPr lang="ru-RU" sz="2400" dirty="0" smtClean="0"/>
              <a:t>организация открытых уроков, мастер-классов;</a:t>
            </a:r>
          </a:p>
          <a:p>
            <a:endParaRPr lang="ru-RU" sz="2000" dirty="0" smtClean="0"/>
          </a:p>
          <a:p>
            <a:endParaRPr lang="ru-RU" sz="2000" dirty="0" smtClean="0"/>
          </a:p>
          <a:p>
            <a:endParaRPr lang="ru-RU" sz="2000" dirty="0" smtClean="0"/>
          </a:p>
          <a:p>
            <a:endParaRPr lang="en-US" sz="2000" dirty="0" smtClean="0"/>
          </a:p>
          <a:p>
            <a:endParaRPr lang="ru-RU" sz="2000" dirty="0" smtClean="0"/>
          </a:p>
          <a:p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214290"/>
            <a:ext cx="8572560" cy="6429420"/>
          </a:xfrm>
        </p:spPr>
        <p:txBody>
          <a:bodyPr/>
          <a:lstStyle/>
          <a:p>
            <a:endParaRPr lang="ru-RU" sz="2400" dirty="0" smtClean="0"/>
          </a:p>
          <a:p>
            <a:r>
              <a:rPr lang="ru-RU" sz="2400" dirty="0" smtClean="0"/>
              <a:t>выработка единых требований к системе оценки достижений учащихся и разработки инструментария для оценивания результатов на первой и второй ступенях обучения;</a:t>
            </a:r>
          </a:p>
          <a:p>
            <a:r>
              <a:rPr lang="ru-RU" sz="2400" dirty="0" smtClean="0"/>
              <a:t>разработка системы промежуточного и итогового мониторинга обучающихся (тематическая, зачетная и т.д.);</a:t>
            </a:r>
          </a:p>
          <a:p>
            <a:r>
              <a:rPr lang="ru-RU" sz="2400" dirty="0" smtClean="0"/>
              <a:t>составление отчетов о самообразовании педагогов по повышению профессиональной компетентности;</a:t>
            </a:r>
          </a:p>
          <a:p>
            <a:r>
              <a:rPr lang="ru-RU" sz="2400" dirty="0" smtClean="0"/>
              <a:t>выявление запросов учащихся и родителей к организации внеурочной деятельности;</a:t>
            </a:r>
          </a:p>
          <a:p>
            <a:r>
              <a:rPr lang="ru-RU" sz="2400" dirty="0" smtClean="0"/>
              <a:t>содействие укреплению материальной базы и приведению средств обучения, в том числе учебно-наглядных пособий по предметам в соответствие с требованиями к  формированию УУД.</a:t>
            </a:r>
          </a:p>
          <a:p>
            <a:pPr>
              <a:buNone/>
            </a:pPr>
            <a:endParaRPr lang="ru-RU" sz="24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85728"/>
            <a:ext cx="8229600" cy="1357322"/>
          </a:xfrm>
        </p:spPr>
        <p:txBody>
          <a:bodyPr>
            <a:noAutofit/>
          </a:bodyPr>
          <a:lstStyle/>
          <a:p>
            <a:r>
              <a:rPr lang="ru-RU" sz="3600" b="1" dirty="0" smtClean="0"/>
              <a:t>Содержание методической работы по формированию готовности педагогов к введению ФГОС ООО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478634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b="1" dirty="0" smtClean="0">
                <a:solidFill>
                  <a:srgbClr val="FF0000"/>
                </a:solidFill>
              </a:rPr>
              <a:t>Информационно-аналитический этап</a:t>
            </a:r>
            <a:endParaRPr lang="ru-RU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0" y="2357430"/>
          <a:ext cx="9144000" cy="46965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28794"/>
                <a:gridCol w="2643206"/>
                <a:gridCol w="2286000"/>
                <a:gridCol w="2286000"/>
              </a:tblGrid>
              <a:tr h="947488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Цель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Мероприятия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Особенность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Результат</a:t>
                      </a:r>
                      <a:endParaRPr lang="ru-RU" sz="2400" b="1" dirty="0"/>
                    </a:p>
                  </a:txBody>
                  <a:tcPr/>
                </a:tc>
              </a:tr>
              <a:tr h="3553082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Формирование рабочей группы введения и реализации ФГОС ООО.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Прохождение педагогами проблемных курсов, изучение тематической литературы, обсуждение возникающих проблем и предложений на педсоветах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Четкое распределение обязанностей членов рабочей</a:t>
                      </a:r>
                      <a:r>
                        <a:rPr lang="ru-RU" sz="2000" baseline="0" dirty="0" smtClean="0"/>
                        <a:t> группы, целесообразно привлечение членов общешкольного родительского комитета и членов совета школы.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Готовность членов рабочей группы к введению ФГОС. Составление перечня изменений в научно-методической работе школы.</a:t>
                      </a:r>
                      <a:endParaRPr lang="ru-RU" sz="2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14356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ДИАГНОСТИЧЕСКИЙ ЭТАП</a:t>
            </a:r>
            <a:endParaRPr lang="ru-RU" sz="3200" b="1" dirty="0">
              <a:solidFill>
                <a:srgbClr val="FF0000"/>
              </a:solidFill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0" y="765528"/>
          <a:ext cx="9144000" cy="58781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00232"/>
                <a:gridCol w="3357586"/>
                <a:gridCol w="2071702"/>
                <a:gridCol w="1714480"/>
              </a:tblGrid>
              <a:tr h="605143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Цель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Мероприятия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Особенность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Результат</a:t>
                      </a:r>
                      <a:endParaRPr lang="ru-RU" sz="2400" b="1" dirty="0"/>
                    </a:p>
                  </a:txBody>
                  <a:tcPr/>
                </a:tc>
              </a:tr>
              <a:tr h="5252773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Определение стартового уровня</a:t>
                      </a:r>
                      <a:r>
                        <a:rPr lang="ru-RU" sz="2000" baseline="0" dirty="0" smtClean="0"/>
                        <a:t> готовности педагогов к введению ФГОС ООО. Формирование мотивационного компонента готовности педагогов.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Заседания МО учителей</a:t>
                      </a:r>
                      <a:r>
                        <a:rPr lang="ru-RU" sz="2000" noProof="0" dirty="0" smtClean="0"/>
                        <a:t>,</a:t>
                      </a:r>
                      <a:r>
                        <a:rPr lang="ru-RU" sz="2000" baseline="0" noProof="0" dirty="0" smtClean="0"/>
                        <a:t> вступающих в реализацию ФГОС ООО: групповая работа педагогов по разработке критериев готовности учителя в введению ФГОС;</a:t>
                      </a:r>
                    </a:p>
                    <a:p>
                      <a:r>
                        <a:rPr lang="ru-RU" sz="2000" baseline="0" noProof="0" dirty="0" smtClean="0"/>
                        <a:t>самооценка уровня готовности;</a:t>
                      </a:r>
                    </a:p>
                    <a:p>
                      <a:r>
                        <a:rPr lang="ru-RU" sz="2000" baseline="0" noProof="0" dirty="0" smtClean="0"/>
                        <a:t>составление перечня затруднений;</a:t>
                      </a:r>
                    </a:p>
                    <a:p>
                      <a:r>
                        <a:rPr lang="ru-RU" sz="2000" baseline="0" noProof="0" dirty="0" smtClean="0"/>
                        <a:t>проектирование листа оценки урока в соответствии с требованиями ФГОС;</a:t>
                      </a:r>
                    </a:p>
                    <a:p>
                      <a:r>
                        <a:rPr lang="ru-RU" sz="2000" baseline="0" noProof="0" dirty="0" err="1" smtClean="0"/>
                        <a:t>взаимопосещение</a:t>
                      </a:r>
                      <a:r>
                        <a:rPr lang="ru-RU" sz="2000" baseline="0" noProof="0" dirty="0" smtClean="0"/>
                        <a:t> и посещение уроков с анализом и самоанализом. </a:t>
                      </a:r>
                    </a:p>
                    <a:p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Важно заранее распределить педагогов по группам; членам управленческой команды необходимо продумать требования к результату (продукту) деятельности групп.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Разработка критериев готовности педагогов к введению ФГОС ООО.</a:t>
                      </a:r>
                    </a:p>
                    <a:p>
                      <a:r>
                        <a:rPr lang="ru-RU" sz="2000" dirty="0" smtClean="0"/>
                        <a:t>Создание анкеты для педагогов «Уровень готовности педагогов к введению ФГОС ООО».</a:t>
                      </a:r>
                    </a:p>
                    <a:p>
                      <a:r>
                        <a:rPr lang="ru-RU" sz="2000" dirty="0" smtClean="0"/>
                        <a:t>Создание листа оценки урока.</a:t>
                      </a:r>
                      <a:endParaRPr lang="ru-RU" sz="2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14356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FF0000"/>
                </a:solidFill>
              </a:rPr>
              <a:t>Этап планирования работы</a:t>
            </a:r>
            <a:endParaRPr lang="ru-RU" sz="3200" dirty="0">
              <a:solidFill>
                <a:srgbClr val="FF0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2876" y="714356"/>
          <a:ext cx="9001124" cy="59143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28795"/>
                <a:gridCol w="2571767"/>
                <a:gridCol w="2571769"/>
                <a:gridCol w="1928793"/>
              </a:tblGrid>
              <a:tr h="714380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Цель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Мероприятия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Особенность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Результат</a:t>
                      </a:r>
                      <a:endParaRPr lang="ru-RU" sz="2400" b="1" dirty="0"/>
                    </a:p>
                  </a:txBody>
                  <a:tcPr/>
                </a:tc>
              </a:tr>
              <a:tr h="5199994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Разработка стратегических и тактических планов научно-методической</a:t>
                      </a:r>
                      <a:r>
                        <a:rPr lang="ru-RU" sz="2000" baseline="0" dirty="0" smtClean="0"/>
                        <a:t> работы школы.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Заседание методического совета</a:t>
                      </a:r>
                      <a:r>
                        <a:rPr lang="ru-RU" sz="2000" baseline="0" dirty="0" smtClean="0"/>
                        <a:t> по составлению перечня изменений в работе школы в связи с введением ФГОС. Составление плана методической работы, принятие его на заседании МО.</a:t>
                      </a:r>
                    </a:p>
                    <a:p>
                      <a:r>
                        <a:rPr lang="ru-RU" sz="2000" baseline="0" dirty="0" smtClean="0"/>
                        <a:t>Проектирование планов саморазвития педагога.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При составлении планов учитываются педагогические затруднения, выявленные на диагностическом этапе.</a:t>
                      </a:r>
                    </a:p>
                    <a:p>
                      <a:r>
                        <a:rPr lang="ru-RU" sz="2000" dirty="0" smtClean="0"/>
                        <a:t>Необходимо предусмотреть организацию индивидуальной помощи по запросам педагогов.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План методической работы.</a:t>
                      </a:r>
                    </a:p>
                    <a:p>
                      <a:r>
                        <a:rPr lang="ru-RU" sz="2000" dirty="0" smtClean="0"/>
                        <a:t>Планы саморазвития педагогов.</a:t>
                      </a:r>
                      <a:endParaRPr lang="ru-RU" sz="2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Основной этап</a:t>
            </a:r>
            <a:endParaRPr lang="ru-RU" sz="3200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280" y="1357298"/>
          <a:ext cx="8715439" cy="47539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18"/>
                <a:gridCol w="2428892"/>
                <a:gridCol w="2214578"/>
                <a:gridCol w="1785951"/>
              </a:tblGrid>
              <a:tr h="810331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Цель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Мероприятия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Особенность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Результат</a:t>
                      </a:r>
                      <a:endParaRPr lang="ru-RU" sz="2400" b="1" dirty="0"/>
                    </a:p>
                  </a:txBody>
                  <a:tcPr/>
                </a:tc>
              </a:tr>
              <a:tr h="3943611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Формирование готовности педагогических кадров к введению ФГОС ООО.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Проведение семинаров, курсовая подготовка учителей, совместное проектирование уроков и занятий, их анализ.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Возможна корректировка плана работы в зависимости от возникающих трудностей.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Изменение уровня готовности педагогов к введению ФГОС ООО.</a:t>
                      </a:r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206</TotalTime>
  <Words>928</Words>
  <Application>Microsoft Office PowerPoint</Application>
  <PresentationFormat>Экран (4:3)</PresentationFormat>
  <Paragraphs>103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Методическая работа в школе в связи с переходом на ФГОС  ООО</vt:lpstr>
      <vt:lpstr>Методическая работа-</vt:lpstr>
      <vt:lpstr>Цель методической работы-</vt:lpstr>
      <vt:lpstr>Цель ШМО – создание методической базы для успешной реализации ФГОС ООО.</vt:lpstr>
      <vt:lpstr>Слайд 5</vt:lpstr>
      <vt:lpstr>Содержание методической работы по формированию готовности педагогов к введению ФГОС ООО</vt:lpstr>
      <vt:lpstr>ДИАГНОСТИЧЕСКИЙ ЭТАП</vt:lpstr>
      <vt:lpstr>Этап планирования работы</vt:lpstr>
      <vt:lpstr>Основной этап</vt:lpstr>
      <vt:lpstr>Итоговый этап</vt:lpstr>
      <vt:lpstr>Организация работы педагогов над методическими темами</vt:lpstr>
      <vt:lpstr>Основные направления работы над единой методической темой ОУ:</vt:lpstr>
      <vt:lpstr>Слайд 13</vt:lpstr>
    </vt:vector>
  </TitlesOfParts>
  <Company>USK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Методическая работа в школе в связи с переходом на ФГОС ООО</dc:title>
  <dc:creator>USER</dc:creator>
  <cp:lastModifiedBy>USER</cp:lastModifiedBy>
  <cp:revision>30</cp:revision>
  <dcterms:created xsi:type="dcterms:W3CDTF">2014-03-03T06:57:52Z</dcterms:created>
  <dcterms:modified xsi:type="dcterms:W3CDTF">2014-03-24T08:12:18Z</dcterms:modified>
</cp:coreProperties>
</file>