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70" r:id="rId12"/>
    <p:sldId id="271" r:id="rId13"/>
    <p:sldId id="269" r:id="rId14"/>
    <p:sldId id="268" r:id="rId15"/>
    <p:sldId id="266" r:id="rId16"/>
    <p:sldId id="272" r:id="rId17"/>
    <p:sldId id="273" r:id="rId18"/>
    <p:sldId id="26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48;&#1090;&#1086;&#1075;&#1086;&#1074;&#1072;&#1103;%20&#1087;&#1086;%20&#1048;&#1047;&#1054;%20&#1074;%201%20&#1082;&#1083;&#1072;&#1089;&#1089;&#1077;.doc" TargetMode="External"/><Relationship Id="rId2" Type="http://schemas.openxmlformats.org/officeDocument/2006/relationships/hyperlink" Target="&#1087;&#1083;&#1072;&#1085;&#1080;&#1088;&#1091;&#1077;&#1084;&#1099;&#1077;%20&#1088;&#1077;&#1079;&#1091;&#1083;&#1100;&#1090;&#1072;&#1090;&#1099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&#1056;&#1059;2-2012.doc" TargetMode="External"/><Relationship Id="rId2" Type="http://schemas.openxmlformats.org/officeDocument/2006/relationships/hyperlink" Target="&#1056;&#1059;1-2012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/>
          <a:lstStyle/>
          <a:p>
            <a:r>
              <a:rPr lang="ru-RU" dirty="0" smtClean="0"/>
              <a:t>Оценка предметных результатов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898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Виды работ (Планируемые </a:t>
            </a:r>
            <a:r>
              <a:rPr lang="ru-RU" dirty="0" smtClean="0"/>
              <a:t>результаты) </a:t>
            </a:r>
            <a:r>
              <a:rPr lang="ru-RU" sz="2000" dirty="0" smtClean="0">
                <a:hlinkClick r:id="rId2" action="ppaction://hlinkfile"/>
              </a:rPr>
              <a:t>планируемые результаты.</a:t>
            </a:r>
            <a:r>
              <a:rPr lang="en-US" sz="2000" dirty="0" err="1" smtClean="0">
                <a:hlinkClick r:id="rId2" action="ppaction://hlinkfile"/>
              </a:rPr>
              <a:t>docx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>
                <a:hlinkClick r:id="rId3" action="ppaction://hlinkfile"/>
              </a:rPr>
              <a:t>Итоговая по ИЗО в 1 </a:t>
            </a:r>
            <a:r>
              <a:rPr lang="ru-RU" sz="2000" smtClean="0">
                <a:hlinkClick r:id="rId3" action="ppaction://hlinkfile"/>
              </a:rPr>
              <a:t>классе.doc</a:t>
            </a:r>
            <a:endParaRPr lang="ru-RU" sz="2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изобразительное</a:t>
            </a:r>
            <a:r>
              <a:rPr lang="ru-RU" dirty="0" smtClean="0"/>
              <a:t> искусство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4867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892480" cy="4525963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 smtClean="0"/>
              <a:t>Задание 17 базового уровня</a:t>
            </a:r>
          </a:p>
          <a:p>
            <a:pPr algn="just">
              <a:buNone/>
            </a:pPr>
            <a:r>
              <a:rPr lang="ru-RU" sz="2000" dirty="0" smtClean="0"/>
              <a:t>Создай с помощью линии, штриха, пятна выразительный</a:t>
            </a:r>
          </a:p>
          <a:p>
            <a:pPr algn="just">
              <a:buNone/>
            </a:pPr>
            <a:r>
              <a:rPr lang="ru-RU" sz="2000" dirty="0" smtClean="0"/>
              <a:t>образ дерева: «Дуб-богатырь» или «Берёзка — девица-краса-</a:t>
            </a:r>
          </a:p>
          <a:p>
            <a:pPr algn="just">
              <a:buNone/>
            </a:pPr>
            <a:r>
              <a:rPr lang="ru-RU" sz="2000" dirty="0" smtClean="0"/>
              <a:t>вица», передав эмоциональное состояние природы.</a:t>
            </a:r>
          </a:p>
          <a:p>
            <a:pPr algn="just">
              <a:buNone/>
            </a:pPr>
            <a:r>
              <a:rPr lang="ru-RU" sz="2000" b="1" i="1" dirty="0" smtClean="0"/>
              <a:t>Описание правильного ответа: выполнена зарисовка на одну</a:t>
            </a:r>
          </a:p>
          <a:p>
            <a:pPr algn="just">
              <a:buNone/>
            </a:pPr>
            <a:r>
              <a:rPr lang="ru-RU" sz="2000" b="1" i="1" dirty="0" smtClean="0"/>
              <a:t>из выбранных тем. В рисунке передан образ могучего дуба</a:t>
            </a:r>
          </a:p>
          <a:p>
            <a:pPr algn="just">
              <a:buNone/>
            </a:pPr>
            <a:r>
              <a:rPr lang="ru-RU" sz="2000" b="1" i="1" dirty="0" smtClean="0"/>
              <a:t>или стройной, нежной берёзки.</a:t>
            </a:r>
          </a:p>
          <a:p>
            <a:pPr algn="just">
              <a:buNone/>
            </a:pPr>
            <a:r>
              <a:rPr lang="ru-RU" sz="2000" b="1" i="1" dirty="0" smtClean="0"/>
              <a:t>Критерий достижения планируемого результата: 1) выбран и</a:t>
            </a:r>
          </a:p>
          <a:p>
            <a:pPr algn="just">
              <a:buNone/>
            </a:pPr>
            <a:r>
              <a:rPr lang="ru-RU" sz="2000" b="1" i="1" dirty="0" smtClean="0"/>
              <a:t>использован один из графических художественных </a:t>
            </a:r>
            <a:r>
              <a:rPr lang="ru-RU" sz="2000" b="1" i="1" dirty="0" smtClean="0"/>
              <a:t>материалов</a:t>
            </a:r>
            <a:r>
              <a:rPr lang="ru-RU" sz="2000" b="1" i="1" dirty="0" smtClean="0"/>
              <a:t>; 2) средствами языка графики создан выразительный</a:t>
            </a:r>
          </a:p>
          <a:p>
            <a:pPr algn="just">
              <a:buNone/>
            </a:pPr>
            <a:r>
              <a:rPr lang="ru-RU" sz="2000" b="1" i="1" dirty="0" smtClean="0"/>
              <a:t>образ дерева; 3) правильно использованы композиция, </a:t>
            </a:r>
            <a:r>
              <a:rPr lang="ru-RU" sz="2000" b="1" i="1" dirty="0" smtClean="0"/>
              <a:t>форма </a:t>
            </a:r>
            <a:r>
              <a:rPr lang="ru-RU" sz="2000" b="1" i="1" dirty="0" smtClean="0"/>
              <a:t>дерева, ритм ветвей, характер линий, цвет, объём, </a:t>
            </a:r>
            <a:r>
              <a:rPr lang="ru-RU" sz="2000" b="1" i="1" dirty="0" smtClean="0"/>
              <a:t>фактура.</a:t>
            </a:r>
            <a:endParaRPr lang="ru-RU" sz="2000" b="1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ПР: использовать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выразительные средства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изобразительного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искусства: композицию, форму, ритм, линию,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цвет, объём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фактуру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воплощения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художественно-творческого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замысла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328592"/>
          </a:xfrm>
        </p:spPr>
        <p:txBody>
          <a:bodyPr>
            <a:normAutofit fontScale="92500"/>
          </a:bodyPr>
          <a:lstStyle/>
          <a:p>
            <a:pPr marL="72000" algn="just">
              <a:spcBef>
                <a:spcPts val="0"/>
              </a:spcBef>
              <a:buNone/>
            </a:pPr>
            <a:r>
              <a:rPr lang="ru-RU" dirty="0" smtClean="0"/>
              <a:t>Создай с помощью линии, штриха, </a:t>
            </a:r>
            <a:r>
              <a:rPr lang="ru-RU" dirty="0" smtClean="0"/>
              <a:t>пятна выразительный образ</a:t>
            </a:r>
            <a:r>
              <a:rPr lang="ru-RU" dirty="0" smtClean="0"/>
              <a:t>, передав контрастные </a:t>
            </a:r>
            <a:r>
              <a:rPr lang="ru-RU" dirty="0" smtClean="0"/>
              <a:t>эмоциональные </a:t>
            </a:r>
            <a:r>
              <a:rPr lang="ru-RU" dirty="0" smtClean="0"/>
              <a:t>состояния </a:t>
            </a:r>
            <a:r>
              <a:rPr lang="ru-RU" dirty="0" smtClean="0"/>
              <a:t>природы</a:t>
            </a:r>
            <a:r>
              <a:rPr lang="ru-RU" dirty="0" smtClean="0"/>
              <a:t>: «Дуб-богатырь» и «Дуб — злой колдун» или </a:t>
            </a:r>
            <a:r>
              <a:rPr lang="ru-RU" dirty="0" smtClean="0"/>
              <a:t>«Берёзка —девица-красавица</a:t>
            </a:r>
            <a:r>
              <a:rPr lang="ru-RU" dirty="0" smtClean="0"/>
              <a:t>» и «Берёза — баба-яга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Критерий достижения планируемого результата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1) выбран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грамотно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использован один из графических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художественных материалов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 средствами языка графики созданы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выразительные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контрастные образы дерева; 3) найдены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специфичные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черты для каждого характера; 4) правильно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использованы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композиция, формы деревьев, ритм ветвей,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характер линий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цвет, объём, фактура.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Задание 18 повышенного уровня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Задание </a:t>
            </a:r>
            <a:r>
              <a:rPr lang="ru-RU" b="1" i="1" dirty="0" smtClean="0"/>
              <a:t>3</a:t>
            </a:r>
          </a:p>
          <a:p>
            <a:r>
              <a:rPr lang="ru-RU" b="1" i="1" dirty="0" smtClean="0"/>
              <a:t>(комплексное, базовый и повышенный уровни)</a:t>
            </a:r>
          </a:p>
          <a:p>
            <a:r>
              <a:rPr lang="ru-RU" dirty="0" smtClean="0"/>
              <a:t>Создай выразительный образ домашнего животного (</a:t>
            </a:r>
            <a:r>
              <a:rPr lang="ru-RU" dirty="0" smtClean="0"/>
              <a:t>например</a:t>
            </a:r>
            <a:r>
              <a:rPr lang="ru-RU" dirty="0" smtClean="0"/>
              <a:t>, </a:t>
            </a:r>
            <a:r>
              <a:rPr lang="ru-RU" dirty="0" smtClean="0"/>
              <a:t>кошки)средствами </a:t>
            </a:r>
            <a:r>
              <a:rPr lang="ru-RU" dirty="0" smtClean="0"/>
              <a:t>того художественного </a:t>
            </a:r>
            <a:r>
              <a:rPr lang="ru-RU" dirty="0" smtClean="0"/>
              <a:t>материала, который </a:t>
            </a:r>
            <a:r>
              <a:rPr lang="ru-RU" dirty="0" smtClean="0"/>
              <a:t>лучше всего передаст замысел.</a:t>
            </a:r>
          </a:p>
          <a:p>
            <a:r>
              <a:rPr lang="ru-RU" b="1" i="1" dirty="0" smtClean="0"/>
              <a:t>Критерии достижения планируемого результата:</a:t>
            </a:r>
          </a:p>
          <a:p>
            <a:r>
              <a:rPr lang="ru-RU" b="1" i="1" dirty="0" smtClean="0"/>
              <a:t>1) художественный материал выбран соответственно </a:t>
            </a:r>
            <a:r>
              <a:rPr lang="ru-RU" b="1" i="1" dirty="0" smtClean="0"/>
              <a:t>замыслу</a:t>
            </a:r>
            <a:r>
              <a:rPr lang="ru-RU" b="1" i="1" dirty="0" smtClean="0"/>
              <a:t>;</a:t>
            </a:r>
          </a:p>
          <a:p>
            <a:r>
              <a:rPr lang="ru-RU" b="1" i="1" dirty="0" smtClean="0"/>
              <a:t>2) размещение фигуры на листе правильное (размер </a:t>
            </a:r>
            <a:r>
              <a:rPr lang="ru-RU" b="1" i="1" dirty="0" smtClean="0"/>
              <a:t>фигуры </a:t>
            </a:r>
            <a:r>
              <a:rPr lang="ru-RU" b="1" i="1" dirty="0" smtClean="0"/>
              <a:t>и её местоположение соответствуют размеру и </a:t>
            </a:r>
            <a:r>
              <a:rPr lang="ru-RU" b="1" i="1" dirty="0" smtClean="0"/>
              <a:t>формату </a:t>
            </a:r>
            <a:r>
              <a:rPr lang="ru-RU" b="1" i="1" dirty="0" smtClean="0"/>
              <a:t>листа) — для работы, выполненной на плоскости;</a:t>
            </a:r>
          </a:p>
          <a:p>
            <a:r>
              <a:rPr lang="ru-RU" b="1" i="1" dirty="0" smtClean="0"/>
              <a:t>форма, пропорции, пластика передают характер </a:t>
            </a:r>
            <a:r>
              <a:rPr lang="ru-RU" b="1" i="1" dirty="0" smtClean="0"/>
              <a:t>животного </a:t>
            </a:r>
            <a:r>
              <a:rPr lang="ru-RU" b="1" i="1" dirty="0" smtClean="0"/>
              <a:t>— для работы, выполненной в объёме;</a:t>
            </a:r>
          </a:p>
          <a:p>
            <a:r>
              <a:rPr lang="ru-RU" b="1" i="1" dirty="0" smtClean="0"/>
              <a:t>3) образ достаточно выразителен </a:t>
            </a:r>
            <a:r>
              <a:rPr lang="ru-RU" b="1" i="1" dirty="0" smtClean="0"/>
              <a:t>(</a:t>
            </a:r>
            <a:r>
              <a:rPr lang="ru-RU" dirty="0" smtClean="0"/>
              <a:t>композиция, форма, </a:t>
            </a:r>
            <a:r>
              <a:rPr lang="ru-RU" dirty="0" smtClean="0"/>
              <a:t>ритм, </a:t>
            </a:r>
            <a:r>
              <a:rPr lang="ru-RU" dirty="0" smtClean="0"/>
              <a:t>линия, цвет, объём</a:t>
            </a:r>
            <a:r>
              <a:rPr lang="ru-RU" dirty="0" smtClean="0"/>
              <a:t>, </a:t>
            </a:r>
            <a:r>
              <a:rPr lang="ru-RU" dirty="0" smtClean="0"/>
              <a:t>фактура)</a:t>
            </a:r>
            <a:endParaRPr lang="ru-RU" b="1" i="1" dirty="0" smtClean="0"/>
          </a:p>
          <a:p>
            <a:r>
              <a:rPr lang="ru-RU" b="1" i="1" dirty="0" smtClean="0"/>
              <a:t>Базовый уровень: работа удовлетворяет двум критериям </a:t>
            </a:r>
            <a:r>
              <a:rPr lang="ru-RU" b="1" i="1" dirty="0" smtClean="0"/>
              <a:t>из трёх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Повышенный уровень: работа удовлетворяет всем критериям.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ПР:Участвовать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художественно-творческой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используя различные художественные материалы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 различные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приёмы работы с ними для передачи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собственного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замысла.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Оценивается работа в соответствии с критериями оценки художественно-творческой работы:</a:t>
            </a:r>
          </a:p>
          <a:p>
            <a:pPr marL="0" indent="0">
              <a:buNone/>
            </a:pPr>
            <a:r>
              <a:rPr lang="ru-RU" dirty="0" smtClean="0"/>
              <a:t> — адекватность выбранного художественного материала; </a:t>
            </a:r>
          </a:p>
          <a:p>
            <a:pPr marL="0" indent="0">
              <a:buNone/>
            </a:pPr>
            <a:r>
              <a:rPr lang="ru-RU" dirty="0" smtClean="0"/>
              <a:t>— оригинальность замысла; </a:t>
            </a:r>
          </a:p>
          <a:p>
            <a:pPr marL="0" indent="0">
              <a:buNone/>
            </a:pPr>
            <a:r>
              <a:rPr lang="ru-RU" dirty="0" smtClean="0"/>
              <a:t>— эмоциональность; </a:t>
            </a:r>
          </a:p>
          <a:p>
            <a:pPr marL="0" indent="0" algn="just">
              <a:buNone/>
            </a:pPr>
            <a:r>
              <a:rPr lang="ru-RU" dirty="0" smtClean="0"/>
              <a:t>— использование средств художественной выразительности для создания образа.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ru-RU" dirty="0" err="1" smtClean="0"/>
              <a:t>Критериальная</a:t>
            </a:r>
            <a:r>
              <a:rPr lang="ru-RU" dirty="0" smtClean="0"/>
              <a:t> основа (Оценка достижения ПР, 2 часть, стр.193)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</a:rPr>
              <a:t>Виды работ </a:t>
            </a:r>
            <a:r>
              <a:rPr lang="ru-RU" dirty="0" smtClean="0">
                <a:solidFill>
                  <a:prstClr val="black"/>
                </a:solidFill>
              </a:rPr>
              <a:t>(Планируемые </a:t>
            </a:r>
            <a:r>
              <a:rPr lang="ru-RU" dirty="0">
                <a:solidFill>
                  <a:prstClr val="black"/>
                </a:solidFill>
              </a:rPr>
              <a:t>результаты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ru-RU" i="1" dirty="0" smtClean="0"/>
              <a:t>Виды речевой и читательской деятельности</a:t>
            </a:r>
          </a:p>
          <a:p>
            <a:pPr marL="0" indent="0">
              <a:buNone/>
            </a:pPr>
            <a:r>
              <a:rPr lang="ru-RU" i="1" dirty="0" smtClean="0"/>
              <a:t>Круг детского чтения (для всех видов текстов)</a:t>
            </a:r>
          </a:p>
          <a:p>
            <a:pPr marL="0" indent="0">
              <a:buNone/>
            </a:pPr>
            <a:r>
              <a:rPr lang="ru-RU" i="1" dirty="0" smtClean="0"/>
              <a:t>Литературоведческая пропедевтика</a:t>
            </a:r>
            <a:br>
              <a:rPr lang="ru-RU" i="1" dirty="0" smtClean="0"/>
            </a:br>
            <a:r>
              <a:rPr lang="ru-RU" i="1" dirty="0" smtClean="0"/>
              <a:t>(только для художественных текстов)</a:t>
            </a:r>
          </a:p>
          <a:p>
            <a:pPr marL="0" indent="0">
              <a:buNone/>
            </a:pPr>
            <a:r>
              <a:rPr lang="ru-RU" i="1" dirty="0" smtClean="0"/>
              <a:t>Творческая деятельность</a:t>
            </a:r>
            <a:br>
              <a:rPr lang="ru-RU" i="1" dirty="0" smtClean="0"/>
            </a:br>
            <a:r>
              <a:rPr lang="ru-RU" i="1" dirty="0" smtClean="0"/>
              <a:t>(только для художественных текстов)</a:t>
            </a:r>
          </a:p>
          <a:p>
            <a:pPr marL="0" lvl="0" indent="0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Критерии  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Оценка: литературное чтение (стр.38)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2149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/>
              <a:t>Планируемый результат: читать по ролям </a:t>
            </a:r>
            <a:r>
              <a:rPr lang="ru-RU" sz="2800" b="1" dirty="0" smtClean="0"/>
              <a:t>литературное про</a:t>
            </a:r>
            <a:r>
              <a:rPr lang="ru-RU" sz="2800" dirty="0" smtClean="0"/>
              <a:t>изведение</a:t>
            </a:r>
            <a:r>
              <a:rPr lang="ru-RU" sz="2800" dirty="0" smtClean="0"/>
              <a:t>.</a:t>
            </a:r>
          </a:p>
          <a:p>
            <a:pPr algn="just">
              <a:buNone/>
            </a:pPr>
            <a:r>
              <a:rPr lang="ru-RU" sz="2800" b="1" dirty="0" smtClean="0"/>
              <a:t>Умения, характеризующие достижение обобщенного </a:t>
            </a:r>
            <a:r>
              <a:rPr lang="ru-RU" sz="2800" b="1" dirty="0" smtClean="0"/>
              <a:t>планиру</a:t>
            </a:r>
            <a:r>
              <a:rPr lang="ru-RU" sz="2800" dirty="0" smtClean="0"/>
              <a:t>емого </a:t>
            </a:r>
            <a:r>
              <a:rPr lang="ru-RU" sz="2800" dirty="0" smtClean="0"/>
              <a:t>результата:</a:t>
            </a:r>
          </a:p>
          <a:p>
            <a:pPr algn="just">
              <a:buNone/>
            </a:pPr>
            <a:r>
              <a:rPr lang="ru-RU" sz="2800" dirty="0" smtClean="0"/>
              <a:t>• находить в тексте слова героев и автора;</a:t>
            </a:r>
          </a:p>
          <a:p>
            <a:pPr algn="just">
              <a:buNone/>
            </a:pPr>
            <a:r>
              <a:rPr lang="ru-RU" sz="2800" dirty="0" smtClean="0"/>
              <a:t>• определять с опорой на текст интонацию, выражающую </a:t>
            </a:r>
            <a:r>
              <a:rPr lang="ru-RU" sz="2800" dirty="0" smtClean="0"/>
              <a:t>характер </a:t>
            </a:r>
            <a:r>
              <a:rPr lang="ru-RU" sz="2800" dirty="0" smtClean="0"/>
              <a:t>и настроение героя, и воспроизводить ее при </a:t>
            </a:r>
            <a:r>
              <a:rPr lang="ru-RU" sz="2800" dirty="0" smtClean="0"/>
              <a:t>чтении вслух</a:t>
            </a:r>
            <a:r>
              <a:rPr lang="ru-RU" dirty="0" smtClean="0"/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472608"/>
          </a:xfrm>
        </p:spPr>
        <p:txBody>
          <a:bodyPr>
            <a:normAutofit fontScale="925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Задание базового уровня.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Прочитай </a:t>
            </a:r>
            <a:r>
              <a:rPr lang="ru-RU" dirty="0" smtClean="0"/>
              <a:t>про себя приведённый ниже отрывок из </a:t>
            </a:r>
            <a:r>
              <a:rPr lang="ru-RU" dirty="0" smtClean="0"/>
              <a:t>произведения </a:t>
            </a:r>
            <a:r>
              <a:rPr lang="ru-RU" dirty="0" smtClean="0"/>
              <a:t>Б. Шергина, найди и подчеркни слово, которое </a:t>
            </a:r>
            <a:r>
              <a:rPr lang="ru-RU" dirty="0" smtClean="0"/>
              <a:t>показывает</a:t>
            </a:r>
            <a:r>
              <a:rPr lang="ru-RU" dirty="0" smtClean="0"/>
              <a:t>, с каким настроением надо читать слова героя.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«— Я вам покажу цветочки, — ворчала бабушка. — </a:t>
            </a:r>
            <a:r>
              <a:rPr lang="ru-RU" dirty="0" smtClean="0"/>
              <a:t>Пусть только </a:t>
            </a:r>
            <a:r>
              <a:rPr lang="ru-RU" dirty="0" err="1" smtClean="0"/>
              <a:t>Муська</a:t>
            </a:r>
            <a:r>
              <a:rPr lang="ru-RU" dirty="0" smtClean="0"/>
              <a:t> явится, я её проучу за эти цветочки!»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Прочитай этот отрывок выразительно вслух.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Задание повышенного уровня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Прочитай про себя последний абзац текста. Определи, с </a:t>
            </a:r>
            <a:r>
              <a:rPr lang="ru-RU" dirty="0" smtClean="0"/>
              <a:t>какой </a:t>
            </a:r>
            <a:r>
              <a:rPr lang="ru-RU" dirty="0" smtClean="0"/>
              <a:t>интонацией надо читать слова героя. Докажи свой </a:t>
            </a:r>
            <a:r>
              <a:rPr lang="ru-RU" dirty="0" smtClean="0"/>
              <a:t>ответ ссылкой </a:t>
            </a:r>
            <a:r>
              <a:rPr lang="ru-RU" dirty="0" smtClean="0"/>
              <a:t>на текст. Прочитай этот абзац выразительно </a:t>
            </a:r>
            <a:r>
              <a:rPr lang="ru-RU" dirty="0" smtClean="0"/>
              <a:t>вслух.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</a:rPr>
              <a:t>Виды работ </a:t>
            </a:r>
            <a:r>
              <a:rPr lang="ru-RU" dirty="0" smtClean="0">
                <a:solidFill>
                  <a:prstClr val="black"/>
                </a:solidFill>
              </a:rPr>
              <a:t>(Планируемые </a:t>
            </a:r>
            <a:r>
              <a:rPr lang="ru-RU" dirty="0">
                <a:solidFill>
                  <a:prstClr val="black"/>
                </a:solidFill>
              </a:rPr>
              <a:t>результаты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Критерии 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Оценка: русский </a:t>
            </a:r>
            <a:r>
              <a:rPr lang="ru-RU" dirty="0" smtClean="0"/>
              <a:t>язык(стр.23) </a:t>
            </a:r>
            <a:r>
              <a:rPr lang="ru-RU" sz="2200" dirty="0" smtClean="0">
                <a:hlinkClick r:id="rId2" action="ppaction://hlinkfile"/>
              </a:rPr>
              <a:t>РУ1-2012.</a:t>
            </a:r>
            <a:r>
              <a:rPr lang="en-US" sz="2200" dirty="0" smtClean="0">
                <a:hlinkClick r:id="rId2" action="ppaction://hlinkfile"/>
              </a:rPr>
              <a:t>doc</a:t>
            </a:r>
            <a:r>
              <a:rPr lang="ru-RU" sz="2200" dirty="0" smtClean="0"/>
              <a:t> </a:t>
            </a:r>
            <a:r>
              <a:rPr lang="ru-RU" sz="2200" dirty="0" smtClean="0">
                <a:hlinkClick r:id="rId3" action="ppaction://hlinkfile"/>
              </a:rPr>
              <a:t>РУ2-2012.</a:t>
            </a:r>
            <a:r>
              <a:rPr lang="en-US" sz="2200" dirty="0" smtClean="0">
                <a:hlinkClick r:id="rId3" action="ppaction://hlinkfile"/>
              </a:rPr>
              <a:t>doc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139665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spcAft>
                <a:spcPts val="1200"/>
              </a:spcAft>
              <a:buFont typeface="Symbol"/>
              <a:buChar char=""/>
              <a:tabLst>
                <a:tab pos="223520" algn="l"/>
              </a:tabLst>
            </a:pPr>
            <a:r>
              <a:rPr lang="ru-RU" b="1" i="1" dirty="0">
                <a:latin typeface="Times New Roman"/>
                <a:ea typeface="Times New Roman"/>
              </a:rPr>
              <a:t>работы </a:t>
            </a:r>
            <a:r>
              <a:rPr lang="ru-RU" dirty="0">
                <a:latin typeface="Times New Roman"/>
                <a:ea typeface="Times New Roman"/>
              </a:rPr>
              <a:t>учащихся, выполняющиеся в ходе обучения (домашние задания, мини-проекты и презентации, формализованные письменные задания – разнообразные тексты, отчеты о наблюдениях и экспериментах, различные словники, памятки, дневники, собранные массивы данных, подборки информационных материалов, поздравительные открытки и т.п., а также разнообразные инициативные творческие работы – иллюстрированные сочинения, плакаты, постеры, поделки и т.п.);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оценивания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668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50000"/>
              </a:lnSpc>
              <a:spcAft>
                <a:spcPts val="1200"/>
              </a:spcAft>
              <a:buFont typeface="Symbol"/>
              <a:buChar char=""/>
              <a:tabLst>
                <a:tab pos="223520" algn="l"/>
              </a:tabLst>
            </a:pPr>
            <a:r>
              <a:rPr lang="ru-RU" sz="3600" dirty="0">
                <a:latin typeface="Times New Roman"/>
                <a:ea typeface="Times New Roman"/>
              </a:rPr>
              <a:t>индивидуальная и совместная </a:t>
            </a:r>
            <a:r>
              <a:rPr lang="ru-RU" sz="3600" b="1" i="1" dirty="0">
                <a:latin typeface="Times New Roman"/>
                <a:ea typeface="Times New Roman"/>
              </a:rPr>
              <a:t>деятельность </a:t>
            </a:r>
            <a:r>
              <a:rPr lang="ru-RU" sz="3600" dirty="0">
                <a:latin typeface="Times New Roman"/>
                <a:ea typeface="Times New Roman"/>
              </a:rPr>
              <a:t>учащихся в ходе выполнения работ;</a:t>
            </a:r>
            <a:endParaRPr lang="ru-RU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1200"/>
              </a:spcAft>
              <a:buFont typeface="Symbol"/>
              <a:buChar char=""/>
              <a:tabLst>
                <a:tab pos="223520" algn="l"/>
              </a:tabLst>
            </a:pPr>
            <a:r>
              <a:rPr lang="ru-RU" sz="3600" b="1" i="1" dirty="0" smtClean="0">
                <a:latin typeface="Times New Roman"/>
                <a:ea typeface="Times New Roman"/>
              </a:rPr>
              <a:t>результаты </a:t>
            </a:r>
            <a:r>
              <a:rPr lang="ru-RU" sz="3600" b="1" i="1" dirty="0">
                <a:latin typeface="Times New Roman"/>
                <a:ea typeface="Times New Roman"/>
              </a:rPr>
              <a:t>тестирования </a:t>
            </a:r>
            <a:r>
              <a:rPr lang="ru-RU" sz="3600" dirty="0">
                <a:latin typeface="Times New Roman"/>
                <a:ea typeface="Times New Roman"/>
              </a:rPr>
              <a:t>(результаты устных и письменных проверочных работ).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Используемый термин «тестирование» связан исключительно с методом оценивания – объективизированное оценивание, и никоим образом не предопределяет форму заданий. Тестом может являться как задание со свободно конструируемым ответом (например, сочинение или изложение, решение математической задачи или лабораторный опыт), так и задание с кратким ответом (слово или словосочетание, рисунок или схема, число или символ), а также задание с выбором ответа.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629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217443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Font typeface="Courier New"/>
              <a:buChar char="–"/>
              <a:tabLst>
                <a:tab pos="228600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раздельной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оценки достижения базового уровня требований к подготовке, связанного с таким показателем достижения планируемых результатов, как «</a:t>
            </a:r>
            <a:r>
              <a:rPr lang="ru-RU" sz="1600" i="1" dirty="0">
                <a:latin typeface="Times New Roman"/>
                <a:ea typeface="Times New Roman"/>
                <a:cs typeface="Times New Roman"/>
              </a:rPr>
              <a:t>учащиеся могут выполнить самостоятельно и уверенно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» и повышенных уровней подготовки, связанных с таким показателем достижения планируемых результатов, как «</a:t>
            </a:r>
            <a:r>
              <a:rPr lang="ru-RU" sz="1600" i="1" dirty="0">
                <a:latin typeface="Times New Roman"/>
                <a:ea typeface="Times New Roman"/>
                <a:cs typeface="Times New Roman"/>
              </a:rPr>
              <a:t>учащиеся могут выполнить самостоятельно или с помощью взрослых и/или сверстников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»;</a:t>
            </a:r>
          </a:p>
          <a:p>
            <a:pPr lvl="0" algn="just">
              <a:lnSpc>
                <a:spcPct val="150000"/>
              </a:lnSpc>
              <a:buFont typeface="Courier New"/>
              <a:buChar char="–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оценивания методом «сложения», который предполагает использование системы дополнительного поощрения учащихся за превышение базового уровня требований;</a:t>
            </a:r>
          </a:p>
          <a:p>
            <a:pPr lvl="0" algn="just">
              <a:lnSpc>
                <a:spcPct val="150000"/>
              </a:lnSpc>
              <a:buFont typeface="Courier New"/>
              <a:buChar char="–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кумулятивной (накопительной) оценки;</a:t>
            </a:r>
          </a:p>
          <a:p>
            <a:pPr lvl="0" algn="just">
              <a:lnSpc>
                <a:spcPct val="150000"/>
              </a:lnSpc>
              <a:buFont typeface="Courier New"/>
              <a:buChar char="–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открытости и реалистичности норм и критериев;</a:t>
            </a:r>
          </a:p>
          <a:p>
            <a:pPr lvl="0" algn="just">
              <a:lnSpc>
                <a:spcPct val="150000"/>
              </a:lnSpc>
              <a:buFont typeface="Courier New"/>
              <a:buChar char="–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гибкости норм и критериев;</a:t>
            </a:r>
          </a:p>
          <a:p>
            <a:pPr lvl="0" algn="just">
              <a:lnSpc>
                <a:spcPct val="150000"/>
              </a:lnSpc>
              <a:buFont typeface="Courier New"/>
              <a:buChar char="–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признания права учащегося на ошибку, реализуемого в итоговом оценивании через систему норм оценивания;</a:t>
            </a:r>
          </a:p>
          <a:p>
            <a:pPr algn="just"/>
            <a:r>
              <a:rPr lang="ru-RU" sz="1600" dirty="0">
                <a:latin typeface="Times New Roman"/>
                <a:ea typeface="Times New Roman"/>
              </a:rPr>
              <a:t>признания права учащегося на </a:t>
            </a:r>
            <a:r>
              <a:rPr lang="ru-RU" sz="1600" i="1" dirty="0">
                <a:latin typeface="Times New Roman"/>
                <a:ea typeface="Times New Roman"/>
              </a:rPr>
              <a:t>до-сдачу</a:t>
            </a:r>
            <a:r>
              <a:rPr lang="ru-RU" sz="1600" dirty="0">
                <a:latin typeface="Times New Roman"/>
                <a:ea typeface="Times New Roman"/>
              </a:rPr>
              <a:t> имеющихся пробелов в части базовых требований и при желании – на </a:t>
            </a:r>
            <a:r>
              <a:rPr lang="ru-RU" sz="1600" i="1" dirty="0">
                <a:latin typeface="Times New Roman"/>
                <a:ea typeface="Times New Roman"/>
              </a:rPr>
              <a:t>пересдачу </a:t>
            </a:r>
            <a:r>
              <a:rPr lang="ru-RU" sz="1600" dirty="0">
                <a:latin typeface="Times New Roman"/>
                <a:ea typeface="Times New Roman"/>
              </a:rPr>
              <a:t>итоговой работы с целью подтверждения более высоких уровней учебных достижений.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Принципы оценивания итоговых работ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09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/>
                <a:ea typeface="Times New Roman"/>
              </a:rPr>
              <a:t>слушания </a:t>
            </a:r>
            <a:r>
              <a:rPr lang="ru-RU" dirty="0">
                <a:latin typeface="Times New Roman"/>
                <a:ea typeface="Times New Roman"/>
              </a:rPr>
              <a:t>(слышать инструкции, слышать других, воспринимать информацию); </a:t>
            </a:r>
            <a:r>
              <a:rPr lang="ru-RU" b="1" dirty="0">
                <a:latin typeface="Times New Roman"/>
                <a:ea typeface="Times New Roman"/>
              </a:rPr>
              <a:t>говорения </a:t>
            </a:r>
            <a:r>
              <a:rPr lang="ru-RU" dirty="0">
                <a:latin typeface="Times New Roman"/>
                <a:ea typeface="Times New Roman"/>
              </a:rPr>
              <a:t>(ясно выражаться, высказывать мнение, давать устный отчет в малой и большой группе);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b="1" dirty="0" smtClean="0">
                <a:latin typeface="Times New Roman"/>
                <a:ea typeface="Times New Roman"/>
              </a:rPr>
              <a:t>чтение </a:t>
            </a:r>
            <a:r>
              <a:rPr lang="ru-RU" dirty="0">
                <a:latin typeface="Times New Roman"/>
                <a:ea typeface="Times New Roman"/>
              </a:rPr>
              <a:t>(способность читать для удовольствия и для получения информации);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п</a:t>
            </a:r>
            <a:r>
              <a:rPr lang="ru-RU" b="1" dirty="0" smtClean="0">
                <a:latin typeface="Times New Roman"/>
                <a:ea typeface="Times New Roman"/>
              </a:rPr>
              <a:t>исьма </a:t>
            </a:r>
            <a:r>
              <a:rPr lang="ru-RU" dirty="0">
                <a:latin typeface="Times New Roman"/>
                <a:ea typeface="Times New Roman"/>
              </a:rPr>
              <a:t>(умение фиксировать наблюдения, делать выписки, излагать краткое содержание, готовить отчеты, вести дневник).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Оценка  </a:t>
            </a:r>
            <a:r>
              <a:rPr lang="ru-RU" dirty="0">
                <a:latin typeface="Times New Roman"/>
                <a:ea typeface="Times New Roman"/>
              </a:rPr>
              <a:t>коммуникативных </a:t>
            </a:r>
            <a:r>
              <a:rPr lang="ru-RU" dirty="0" smtClean="0">
                <a:latin typeface="Times New Roman"/>
                <a:ea typeface="Times New Roman"/>
              </a:rPr>
              <a:t>навыков с помощью наблюдения: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331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9838464"/>
              </p:ext>
            </p:extLst>
          </p:nvPr>
        </p:nvGraphicFramePr>
        <p:xfrm>
          <a:off x="899592" y="712788"/>
          <a:ext cx="7632848" cy="5432425"/>
        </p:xfrm>
        <a:graphic>
          <a:graphicData uri="http://schemas.openxmlformats.org/presentationml/2006/ole">
            <p:oleObj spid="_x0000_s1029" name="Документ" r:id="rId3" imgW="6082484" imgH="543205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545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34307252"/>
              </p:ext>
            </p:extLst>
          </p:nvPr>
        </p:nvGraphicFramePr>
        <p:xfrm>
          <a:off x="1115616" y="260648"/>
          <a:ext cx="7488832" cy="6750050"/>
        </p:xfrm>
        <a:graphic>
          <a:graphicData uri="http://schemas.openxmlformats.org/presentationml/2006/ole">
            <p:oleObj spid="_x0000_s3076" name="Документ" r:id="rId3" imgW="6082484" imgH="6749948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14996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68952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708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Оценка результатов художественной деятельности каждого ученика носит сквозной (накопительный) характер и </a:t>
            </a:r>
            <a:r>
              <a:rPr lang="ru-RU" dirty="0" smtClean="0"/>
              <a:t>осуществляется </a:t>
            </a:r>
            <a:r>
              <a:rPr lang="ru-RU" dirty="0"/>
              <a:t>в ходе текущих и тематических проверок в </a:t>
            </a:r>
            <a:r>
              <a:rPr lang="ru-RU" dirty="0" smtClean="0"/>
              <a:t>течение </a:t>
            </a:r>
            <a:r>
              <a:rPr lang="ru-RU" dirty="0"/>
              <a:t>всех четырёх лет обучения: на уроках, в сфере </a:t>
            </a:r>
            <a:r>
              <a:rPr lang="ru-RU" dirty="0" smtClean="0"/>
              <a:t>внеклассной </a:t>
            </a:r>
            <a:r>
              <a:rPr lang="ru-RU" dirty="0"/>
              <a:t>работы при оценке результатов самостоятельной практико-ориентированной и художественно-творческой </a:t>
            </a:r>
            <a:r>
              <a:rPr lang="ru-RU" dirty="0" smtClean="0"/>
              <a:t>деятельности </a:t>
            </a:r>
            <a:r>
              <a:rPr lang="ru-RU" dirty="0"/>
              <a:t>детей. Отметим, что участие учащихся в </a:t>
            </a:r>
            <a:r>
              <a:rPr lang="ru-RU" dirty="0" smtClean="0"/>
              <a:t>различных </a:t>
            </a:r>
            <a:r>
              <a:rPr lang="ru-RU" dirty="0"/>
              <a:t>формах проектной и культурно-досуговой деятельности семьи, класса, школы (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выставки художественных работ,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художественные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конкурсы, оформление театральных спектаклей, интерьера класса, своей комнаты, сделанные собственными руками художественные подарки — открытка, скульптура малых форм </a:t>
            </a:r>
            <a:r>
              <a:rPr lang="ru-RU" dirty="0"/>
              <a:t>и др.) является не только важнейшим условием становления художественно-эстетической культуры, но и од- ним из главных показателей успешности достижения </a:t>
            </a:r>
            <a:r>
              <a:rPr lang="ru-RU" dirty="0" smtClean="0"/>
              <a:t>планируемых </a:t>
            </a:r>
            <a:r>
              <a:rPr lang="ru-RU" dirty="0"/>
              <a:t>результатов.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4643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</TotalTime>
  <Words>1098</Words>
  <Application>Microsoft Office PowerPoint</Application>
  <PresentationFormat>Экран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Открытая</vt:lpstr>
      <vt:lpstr>Документ</vt:lpstr>
      <vt:lpstr>Оценка предметных результатов</vt:lpstr>
      <vt:lpstr>Источники оценивания</vt:lpstr>
      <vt:lpstr>Слайд 3</vt:lpstr>
      <vt:lpstr> Принципы оценивания итоговых работ </vt:lpstr>
      <vt:lpstr>Оценка  коммуникативных навыков с помощью наблюдения: </vt:lpstr>
      <vt:lpstr>Слайд 6</vt:lpstr>
      <vt:lpstr>Слайд 7</vt:lpstr>
      <vt:lpstr>Слайд 8</vt:lpstr>
      <vt:lpstr>изо</vt:lpstr>
      <vt:lpstr>Оценка: изобразительное искусство</vt:lpstr>
      <vt:lpstr>ПР: использовать выразительные средства изобразительного искусства: композицию, форму, ритм, линию, цвет, объём, фактуру для воплощения собственного художественно-творческого замысла. </vt:lpstr>
      <vt:lpstr>Задание 18 повышенного уровня</vt:lpstr>
      <vt:lpstr>ПР:Участвовать в художественно-творческой деятельности, используя различные художественные материалы и различные приёмы работы с ними для передачи собственного замысла. </vt:lpstr>
      <vt:lpstr>Критериальная основа (Оценка достижения ПР, 2 часть, стр.193)</vt:lpstr>
      <vt:lpstr>Оценка: литературное чтение (стр.38)</vt:lpstr>
      <vt:lpstr>критерии</vt:lpstr>
      <vt:lpstr>Слайд 17</vt:lpstr>
      <vt:lpstr>Оценка: русский язык(стр.23) РУ1-2012.doc РУ2-2012.doc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CAB25</cp:lastModifiedBy>
  <cp:revision>20</cp:revision>
  <dcterms:created xsi:type="dcterms:W3CDTF">2014-02-09T01:06:39Z</dcterms:created>
  <dcterms:modified xsi:type="dcterms:W3CDTF">2014-02-19T10:22:13Z</dcterms:modified>
</cp:coreProperties>
</file>